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6"/>
  </p:notesMasterIdLst>
  <p:handoutMasterIdLst>
    <p:handoutMasterId r:id="rId27"/>
  </p:handoutMasterIdLst>
  <p:sldIdLst>
    <p:sldId id="270" r:id="rId3"/>
    <p:sldId id="271" r:id="rId4"/>
    <p:sldId id="284" r:id="rId5"/>
    <p:sldId id="285" r:id="rId6"/>
    <p:sldId id="272" r:id="rId7"/>
    <p:sldId id="283" r:id="rId8"/>
    <p:sldId id="273" r:id="rId9"/>
    <p:sldId id="274" r:id="rId10"/>
    <p:sldId id="286" r:id="rId11"/>
    <p:sldId id="275" r:id="rId12"/>
    <p:sldId id="288" r:id="rId13"/>
    <p:sldId id="287" r:id="rId14"/>
    <p:sldId id="276" r:id="rId15"/>
    <p:sldId id="277" r:id="rId16"/>
    <p:sldId id="282" r:id="rId17"/>
    <p:sldId id="291" r:id="rId18"/>
    <p:sldId id="293" r:id="rId19"/>
    <p:sldId id="294" r:id="rId20"/>
    <p:sldId id="295" r:id="rId21"/>
    <p:sldId id="296" r:id="rId22"/>
    <p:sldId id="292" r:id="rId23"/>
    <p:sldId id="290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408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Ben McClure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Kramer Seed Farms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Hugoton, KS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3848099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Exactrix</a:t>
            </a:r>
            <a:r>
              <a:rPr lang="en-US" dirty="0" smtClean="0">
                <a:latin typeface="Arial Black" panose="020B0A04020102020204" pitchFamily="34" charset="0"/>
              </a:rPr>
              <a:t> Producer Meeting</a:t>
            </a:r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December 7,2016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4" y="228600"/>
            <a:ext cx="9679130" cy="6452754"/>
          </a:xfrm>
        </p:spPr>
      </p:pic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70" y="0"/>
            <a:ext cx="527538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6097" y="800100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Juan the stripper!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TAPPS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4" y="228600"/>
            <a:ext cx="9679130" cy="64527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70" y="0"/>
            <a:ext cx="527538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9" y="102177"/>
            <a:ext cx="10058400" cy="670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6097" y="800100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Juan the stripper!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10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00100"/>
            <a:ext cx="10972800" cy="1600200"/>
          </a:xfrm>
        </p:spPr>
        <p:txBody>
          <a:bodyPr/>
          <a:lstStyle/>
          <a:p>
            <a:r>
              <a:rPr lang="en-US" dirty="0" smtClean="0"/>
              <a:t>2016 Year in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4" y="800100"/>
            <a:ext cx="5268736" cy="6819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0100"/>
            <a:ext cx="5268736" cy="68198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5427" y="1330038"/>
            <a:ext cx="10972800" cy="4525963"/>
          </a:xfrm>
        </p:spPr>
        <p:txBody>
          <a:bodyPr/>
          <a:lstStyle/>
          <a:p>
            <a:r>
              <a:rPr lang="en-US" dirty="0" smtClean="0"/>
              <a:t>Yield Goal – 220 bushels per acre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31358" y="5954233"/>
            <a:ext cx="1403498" cy="595423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8560" y="6251944"/>
            <a:ext cx="28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141.84 average #N applied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034540" y="6251944"/>
            <a:ext cx="794020" cy="1846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31173"/>
            <a:ext cx="10972800" cy="1600200"/>
          </a:xfrm>
        </p:spPr>
        <p:txBody>
          <a:bodyPr/>
          <a:lstStyle/>
          <a:p>
            <a:r>
              <a:rPr lang="en-US" dirty="0" smtClean="0"/>
              <a:t>Seeding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481" y="215766"/>
            <a:ext cx="5642264" cy="73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May – 8” of rain in two weeks!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did the soil tests show?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1" y="2154308"/>
            <a:ext cx="6815836" cy="5271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8819" y="2379518"/>
            <a:ext cx="3262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144# N in top 2’</a:t>
            </a:r>
          </a:p>
          <a:p>
            <a:r>
              <a:rPr lang="en-US" dirty="0" smtClean="0"/>
              <a:t>Only applied 141 on average!</a:t>
            </a:r>
          </a:p>
          <a:p>
            <a:endParaRPr lang="en-US" dirty="0" smtClean="0"/>
          </a:p>
          <a:p>
            <a:r>
              <a:rPr lang="en-US" dirty="0" smtClean="0"/>
              <a:t>Keep in  mind single digit carryover to start the year!</a:t>
            </a:r>
          </a:p>
          <a:p>
            <a:endParaRPr lang="en-US" dirty="0"/>
          </a:p>
          <a:p>
            <a:r>
              <a:rPr lang="en-US" dirty="0" smtClean="0"/>
              <a:t>Scout had recommended applying additional 50# through the pivot.  Still thought it would be a good idea</a:t>
            </a:r>
          </a:p>
          <a:p>
            <a:endParaRPr lang="en-US" dirty="0"/>
          </a:p>
          <a:p>
            <a:r>
              <a:rPr lang="en-US" dirty="0" smtClean="0"/>
              <a:t>Final yield – 264 bushels per acre!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98800" y="3581400"/>
            <a:ext cx="1117600" cy="54610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713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Scenario 1 – Strip-till - all dry</a:t>
            </a:r>
          </a:p>
          <a:p>
            <a:pPr lvl="1"/>
            <a:r>
              <a:rPr lang="en-US" dirty="0" smtClean="0"/>
              <a:t>Urea and 11-52-0</a:t>
            </a:r>
          </a:p>
          <a:p>
            <a:pPr lvl="1"/>
            <a:r>
              <a:rPr lang="en-US" dirty="0" smtClean="0"/>
              <a:t>All fertilizer placed with strip-till</a:t>
            </a:r>
            <a:endParaRPr lang="en-US" dirty="0" smtClean="0"/>
          </a:p>
          <a:p>
            <a:r>
              <a:rPr lang="en-US" dirty="0" smtClean="0"/>
              <a:t>Scenario 2 – Strip-till – dual placement</a:t>
            </a:r>
          </a:p>
          <a:p>
            <a:pPr lvl="1"/>
            <a:r>
              <a:rPr lang="en-US" dirty="0" smtClean="0"/>
              <a:t>Nh3 and 10-34-0</a:t>
            </a:r>
          </a:p>
          <a:p>
            <a:pPr lvl="1"/>
            <a:r>
              <a:rPr lang="en-US" dirty="0" smtClean="0"/>
              <a:t>2/3 placed with strip-till</a:t>
            </a:r>
          </a:p>
          <a:p>
            <a:pPr lvl="1"/>
            <a:r>
              <a:rPr lang="en-US" dirty="0" smtClean="0"/>
              <a:t>1/3 placed with </a:t>
            </a:r>
            <a:r>
              <a:rPr lang="en-US" dirty="0" err="1" smtClean="0"/>
              <a:t>sidedress</a:t>
            </a:r>
            <a:endParaRPr lang="en-US" dirty="0" smtClean="0"/>
          </a:p>
          <a:p>
            <a:pPr lvl="1"/>
            <a:r>
              <a:rPr lang="en-US" dirty="0" smtClean="0"/>
              <a:t>No N-Serve or nitrogen stabilizer</a:t>
            </a:r>
          </a:p>
          <a:p>
            <a:r>
              <a:rPr lang="en-US" dirty="0" smtClean="0"/>
              <a:t>Scenario 3 – Strip-till – </a:t>
            </a:r>
            <a:r>
              <a:rPr lang="en-US" dirty="0" err="1" smtClean="0"/>
              <a:t>Exactrix</a:t>
            </a:r>
            <a:endParaRPr lang="en-US" dirty="0" smtClean="0"/>
          </a:p>
          <a:p>
            <a:pPr lvl="1"/>
            <a:r>
              <a:rPr lang="en-US" dirty="0" smtClean="0"/>
              <a:t>Nh3, 10-34-0, 12-0-0-26S</a:t>
            </a:r>
          </a:p>
          <a:p>
            <a:pPr lvl="1"/>
            <a:r>
              <a:rPr lang="en-US" dirty="0" smtClean="0"/>
              <a:t>All placed at strip-till</a:t>
            </a:r>
          </a:p>
          <a:p>
            <a:r>
              <a:rPr lang="en-US" dirty="0" smtClean="0"/>
              <a:t>Scenario 4 – Strip-till – All liquid</a:t>
            </a:r>
          </a:p>
          <a:p>
            <a:pPr lvl="1"/>
            <a:r>
              <a:rPr lang="en-US" dirty="0" smtClean="0"/>
              <a:t>2/3 N placed with strip-till</a:t>
            </a:r>
          </a:p>
          <a:p>
            <a:pPr lvl="1"/>
            <a:r>
              <a:rPr lang="en-US" dirty="0" smtClean="0"/>
              <a:t>1/3 N </a:t>
            </a:r>
            <a:r>
              <a:rPr lang="en-US" dirty="0" err="1" smtClean="0"/>
              <a:t>fertigated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713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Urea - $315/ton</a:t>
            </a:r>
          </a:p>
          <a:p>
            <a:r>
              <a:rPr lang="en-US" dirty="0" smtClean="0"/>
              <a:t>11-52-0 - $445/ton</a:t>
            </a:r>
          </a:p>
          <a:p>
            <a:endParaRPr lang="en-US" dirty="0"/>
          </a:p>
          <a:p>
            <a:r>
              <a:rPr lang="en-US" dirty="0" smtClean="0"/>
              <a:t>Nh3 - $395/ton</a:t>
            </a:r>
          </a:p>
          <a:p>
            <a:r>
              <a:rPr lang="en-US" dirty="0" smtClean="0"/>
              <a:t>10-34-0 - $365/ton</a:t>
            </a:r>
          </a:p>
          <a:p>
            <a:r>
              <a:rPr lang="en-US" dirty="0" smtClean="0"/>
              <a:t>*12-0-0-26S - $355/ton</a:t>
            </a:r>
          </a:p>
          <a:p>
            <a:endParaRPr lang="en-US" dirty="0"/>
          </a:p>
          <a:p>
            <a:r>
              <a:rPr lang="en-US" dirty="0" smtClean="0"/>
              <a:t>32% - $219/ton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*Have used </a:t>
            </a:r>
            <a:r>
              <a:rPr lang="en-US" dirty="0" err="1" smtClean="0"/>
              <a:t>KTS</a:t>
            </a:r>
            <a:r>
              <a:rPr lang="en-US" dirty="0" smtClean="0"/>
              <a:t> (0-0-25-17S) when potassium was needed - $670/ton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713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150201"/>
              </p:ext>
            </p:extLst>
          </p:nvPr>
        </p:nvGraphicFramePr>
        <p:xfrm>
          <a:off x="2036618" y="1381989"/>
          <a:ext cx="8801101" cy="3647210"/>
        </p:xfrm>
        <a:graphic>
          <a:graphicData uri="http://schemas.openxmlformats.org/drawingml/2006/table">
            <a:tbl>
              <a:tblPr/>
              <a:tblGrid>
                <a:gridCol w="361896"/>
                <a:gridCol w="321685"/>
                <a:gridCol w="361896"/>
                <a:gridCol w="1816231"/>
                <a:gridCol w="1166281"/>
                <a:gridCol w="1263471"/>
                <a:gridCol w="1313137"/>
                <a:gridCol w="1126240"/>
                <a:gridCol w="1070264"/>
              </a:tblGrid>
              <a:tr h="7294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4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4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Yield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4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/ Bushel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4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7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-301336"/>
            <a:ext cx="10972800" cy="98713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776398"/>
              </p:ext>
            </p:extLst>
          </p:nvPr>
        </p:nvGraphicFramePr>
        <p:xfrm>
          <a:off x="994064" y="581898"/>
          <a:ext cx="10037618" cy="6161484"/>
        </p:xfrm>
        <a:graphic>
          <a:graphicData uri="http://schemas.openxmlformats.org/drawingml/2006/table">
            <a:tbl>
              <a:tblPr/>
              <a:tblGrid>
                <a:gridCol w="296434"/>
                <a:gridCol w="259381"/>
                <a:gridCol w="296434"/>
                <a:gridCol w="1815665"/>
                <a:gridCol w="922244"/>
                <a:gridCol w="938710"/>
                <a:gridCol w="971648"/>
                <a:gridCol w="926359"/>
                <a:gridCol w="938710"/>
                <a:gridCol w="872837"/>
                <a:gridCol w="922244"/>
                <a:gridCol w="876952"/>
              </a:tblGrid>
              <a:tr h="1932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4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Fertilizer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lbs.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$/lb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Total$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1 - Striptill - ALL DRY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- Urea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0.1575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94.50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- Plant - 11-52-0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0.2225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25.59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120.09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NPKS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2 - Striptill - Dual Placement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NH3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0.1975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44.44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10-34-0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0.1825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31.94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 Dress NH3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0.1975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20.74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97.11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NPKS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288.1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3 - Striptill - EXACTRIX TAPPS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NH3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0.1975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31.60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10-34-0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0.1825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19.16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12-0-0-26S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0.1775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11.54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62.30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NPKS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4 - Striptill - ALL LIQUID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32%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0.1095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76.65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10-34-0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0.1825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31.94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Fertigate 32%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0.1095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16.43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125.01 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NPKS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2" marR="7182" marT="71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0264"/>
          </a:xfrm>
        </p:spPr>
        <p:txBody>
          <a:bodyPr/>
          <a:lstStyle/>
          <a:p>
            <a:r>
              <a:rPr lang="en-US" dirty="0" smtClean="0"/>
              <a:t>Kramer Seed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909"/>
            <a:ext cx="10972800" cy="48792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Multi-generational family farm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brothers, 2 sons, and a guy named Ben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Partner on site in Hugoton, KS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Mostly absentee owners or little involvement other than wanting a ROI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(return on investment)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100% Cash rent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3,500 acres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95% center pivot irrigation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10 - 1200 to 1800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wells pumping from around 220’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about 2/3 corn with some cotton, grain sorghum, or sunflowers thrown 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about 1/3 wheat planted behind corn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Certified seed wheat business adds value to the wheat crop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Started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Exactrix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2010 (I think)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-301336"/>
            <a:ext cx="10972800" cy="98713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42121"/>
              </p:ext>
            </p:extLst>
          </p:nvPr>
        </p:nvGraphicFramePr>
        <p:xfrm>
          <a:off x="2088575" y="831263"/>
          <a:ext cx="7689269" cy="5766963"/>
        </p:xfrm>
        <a:graphic>
          <a:graphicData uri="http://schemas.openxmlformats.org/drawingml/2006/table">
            <a:tbl>
              <a:tblPr/>
              <a:tblGrid>
                <a:gridCol w="331910"/>
                <a:gridCol w="290422"/>
                <a:gridCol w="331910"/>
                <a:gridCol w="2692167"/>
                <a:gridCol w="1051052"/>
                <a:gridCol w="977293"/>
                <a:gridCol w="1032612"/>
                <a:gridCol w="981903"/>
              </a:tblGrid>
              <a:tr h="3241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120.09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97.11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125.01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105.19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105.19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105.19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105.19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Herbicides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51.93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51.93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51.93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51.93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Insectides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Fungicides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13.93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 Insurance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21.38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21.38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21.38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21.38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 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Field Operations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124.09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126.55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124.09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124.09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Pumping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63.00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63.00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63.00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63.00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Rent - Cash Rent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on Opearting Expenses - 7%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23.90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22.38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19.86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24.24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Operating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696.67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674.64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634.84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701.94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582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451576"/>
              </p:ext>
            </p:extLst>
          </p:nvPr>
        </p:nvGraphicFramePr>
        <p:xfrm>
          <a:off x="1645920" y="1051558"/>
          <a:ext cx="9418320" cy="5452110"/>
        </p:xfrm>
        <a:graphic>
          <a:graphicData uri="http://schemas.openxmlformats.org/drawingml/2006/table">
            <a:tbl>
              <a:tblPr/>
              <a:tblGrid>
                <a:gridCol w="343852"/>
                <a:gridCol w="386834"/>
                <a:gridCol w="3975789"/>
                <a:gridCol w="1224972"/>
                <a:gridCol w="1139010"/>
                <a:gridCol w="1203481"/>
                <a:gridCol w="1144382"/>
              </a:tblGrid>
              <a:tr h="6731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Exactrix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Liquid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Operating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696.67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674.64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634.84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701.94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EBID (Earnings Before Interest &amp; Depreciation)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73.33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95.36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135.16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68.06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Exactrix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Advantage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61.83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39.79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67.10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Fertilizer Expense as % of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00100"/>
            <a:ext cx="10972800" cy="16002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601"/>
            <a:ext cx="10972800" cy="5359399"/>
          </a:xfrm>
        </p:spPr>
        <p:txBody>
          <a:bodyPr>
            <a:normAutofit/>
          </a:bodyPr>
          <a:lstStyle/>
          <a:p>
            <a:r>
              <a:rPr lang="en-US" dirty="0" smtClean="0"/>
              <a:t>$30-$70 more per acre to cover depreciation, interest on fixed costs, profits</a:t>
            </a:r>
          </a:p>
          <a:p>
            <a:r>
              <a:rPr lang="en-US" dirty="0" smtClean="0"/>
              <a:t>$30 x 2,500 acres = $75,000 a year</a:t>
            </a:r>
          </a:p>
          <a:p>
            <a:r>
              <a:rPr lang="en-US" dirty="0" smtClean="0"/>
              <a:t>$70 x 2,500 acres = $175,000 a year</a:t>
            </a:r>
          </a:p>
          <a:p>
            <a:endParaRPr lang="en-US" dirty="0" smtClean="0"/>
          </a:p>
          <a:p>
            <a:r>
              <a:rPr lang="en-US" dirty="0" smtClean="0"/>
              <a:t>One year payback on equipment investment is real easy!</a:t>
            </a:r>
          </a:p>
          <a:p>
            <a:endParaRPr lang="en-US" dirty="0"/>
          </a:p>
          <a:p>
            <a:r>
              <a:rPr lang="en-US" dirty="0" smtClean="0"/>
              <a:t>The next year it’s yours to keep!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30200"/>
            <a:ext cx="10972800" cy="1600200"/>
          </a:xfrm>
        </p:spPr>
        <p:txBody>
          <a:bodyPr/>
          <a:lstStyle/>
          <a:p>
            <a:r>
              <a:rPr lang="en-US" dirty="0" smtClean="0"/>
              <a:t>NH3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6641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Transport loads of NH3 are $60/ton less than buying by the trailer</a:t>
            </a:r>
          </a:p>
          <a:p>
            <a:r>
              <a:rPr lang="en-US" dirty="0" smtClean="0"/>
              <a:t>Dealers get more aggressive with pricing if they know you can shop around.</a:t>
            </a:r>
          </a:p>
          <a:p>
            <a:pPr lvl="1"/>
            <a:r>
              <a:rPr lang="en-US" dirty="0" smtClean="0"/>
              <a:t>2,500 acres</a:t>
            </a:r>
          </a:p>
          <a:p>
            <a:pPr lvl="1"/>
            <a:r>
              <a:rPr lang="en-US" dirty="0" smtClean="0"/>
              <a:t>Average app – 160# NH3</a:t>
            </a:r>
          </a:p>
          <a:p>
            <a:pPr lvl="1"/>
            <a:r>
              <a:rPr lang="en-US" dirty="0" smtClean="0"/>
              <a:t>200 tons</a:t>
            </a:r>
          </a:p>
          <a:p>
            <a:pPr lvl="1"/>
            <a:r>
              <a:rPr lang="en-US" dirty="0" smtClean="0"/>
              <a:t>$12,000 a year in savings on corn ground alone</a:t>
            </a:r>
          </a:p>
          <a:p>
            <a:pPr lvl="1"/>
            <a:r>
              <a:rPr lang="en-US" dirty="0" smtClean="0"/>
              <a:t>Invested about $65,000</a:t>
            </a:r>
          </a:p>
          <a:p>
            <a:pPr lvl="2"/>
            <a:r>
              <a:rPr lang="en-US" dirty="0" smtClean="0"/>
              <a:t>2 – 18,000 gallon storage tanks</a:t>
            </a:r>
          </a:p>
          <a:p>
            <a:pPr lvl="2"/>
            <a:r>
              <a:rPr lang="en-US" dirty="0" smtClean="0"/>
              <a:t>4 fill stations</a:t>
            </a:r>
          </a:p>
          <a:p>
            <a:pPr lvl="2"/>
            <a:r>
              <a:rPr lang="en-US" dirty="0" smtClean="0"/>
              <a:t>7 – 1,000 gallon nurse tanks</a:t>
            </a:r>
          </a:p>
          <a:p>
            <a:pPr lvl="1"/>
            <a:r>
              <a:rPr lang="en-US" dirty="0" smtClean="0"/>
              <a:t>Not beholden to one fertilizer dealer</a:t>
            </a:r>
          </a:p>
          <a:p>
            <a:pPr lvl="1"/>
            <a:r>
              <a:rPr lang="en-US" dirty="0" smtClean="0"/>
              <a:t>Fill out of season (may be worth $100’s/ton when prices go up, but can get caught on the wrong side as well!)</a:t>
            </a:r>
          </a:p>
          <a:p>
            <a:pPr lvl="1"/>
            <a:r>
              <a:rPr lang="en-US" dirty="0" smtClean="0"/>
              <a:t>Best buy – had room for a load when local dealer over ordered. Got a rain, no field work for several days, had two loads he could not divert to their other locations, got 40 tons at cost!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1" y="207818"/>
            <a:ext cx="10789837" cy="6525047"/>
          </a:xfrm>
        </p:spPr>
      </p:pic>
    </p:spTree>
    <p:extLst>
      <p:ext uri="{BB962C8B-B14F-4D97-AF65-F5344CB8AC3E}">
        <p14:creationId xmlns:p14="http://schemas.microsoft.com/office/powerpoint/2010/main" val="18669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7" y="135978"/>
            <a:ext cx="11012462" cy="6659677"/>
          </a:xfrm>
        </p:spPr>
      </p:pic>
    </p:spTree>
    <p:extLst>
      <p:ext uri="{BB962C8B-B14F-4D97-AF65-F5344CB8AC3E}">
        <p14:creationId xmlns:p14="http://schemas.microsoft.com/office/powerpoint/2010/main" val="4422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B.E. (Before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Exactrix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Strip-till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100% Liquid Fertilizer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Had done VR fertilizer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grid sampling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Started on VR Seeding</a:t>
            </a:r>
          </a:p>
        </p:txBody>
      </p:sp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(After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Exactrix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Converted a 2510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30 foot /30” strip-till bar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Added a 30 foot 15” coulter bar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Added mostly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sidedress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wheat in January when snow is hopefully on the ground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sidedress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double crop sunflowers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Exactrix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engines from bar to bar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rate fertilizer with two products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Third is in the future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VR seeding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 plots repeated three years in same locations proved the economics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drop in yields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Saved $$$,$$$’s over a few years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Return of Investment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04" y="151842"/>
            <a:ext cx="9916391" cy="6614155"/>
          </a:xfrm>
        </p:spPr>
      </p:pic>
      <p:sp>
        <p:nvSpPr>
          <p:cNvPr id="5" name="TextBox 4"/>
          <p:cNvSpPr txBox="1"/>
          <p:nvPr/>
        </p:nvSpPr>
        <p:spPr>
          <a:xfrm>
            <a:off x="3283527" y="11014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Strip-tilling into wheat stubble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9" y="117836"/>
            <a:ext cx="10001141" cy="6667428"/>
          </a:xfrm>
        </p:spPr>
      </p:pic>
      <p:sp>
        <p:nvSpPr>
          <p:cNvPr id="5" name="TextBox 4"/>
          <p:cNvSpPr txBox="1"/>
          <p:nvPr/>
        </p:nvSpPr>
        <p:spPr>
          <a:xfrm>
            <a:off x="1243616" y="758536"/>
            <a:ext cx="972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outlet tanks are working, but with higher app rates bottom outlet tanks would be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3616" y="758536"/>
            <a:ext cx="985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outlet tanks are working, but with higher app rates we would need to go to bottom outlets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5582"/>
            <a:ext cx="11049001" cy="6517336"/>
          </a:xfrm>
        </p:spPr>
      </p:pic>
    </p:spTree>
    <p:extLst>
      <p:ext uri="{BB962C8B-B14F-4D97-AF65-F5344CB8AC3E}">
        <p14:creationId xmlns:p14="http://schemas.microsoft.com/office/powerpoint/2010/main" val="11460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0</TotalTime>
  <Words>1225</Words>
  <Application>Microsoft Office PowerPoint</Application>
  <PresentationFormat>Widescreen</PresentationFormat>
  <Paragraphs>340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Courier New</vt:lpstr>
      <vt:lpstr>Palatino Linotype</vt:lpstr>
      <vt:lpstr>Company background presentation</vt:lpstr>
      <vt:lpstr>Exactrix Producer Meeting  December 7,2016</vt:lpstr>
      <vt:lpstr>Kramer Seed Farms</vt:lpstr>
      <vt:lpstr>PowerPoint Presentation</vt:lpstr>
      <vt:lpstr>PowerPoint Presentation</vt:lpstr>
      <vt:lpstr>B.E. (Before Exactrix)</vt:lpstr>
      <vt:lpstr>A.E. (After Exactrix)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Year in Review</vt:lpstr>
      <vt:lpstr>Seeding Rate</vt:lpstr>
      <vt:lpstr>Late May – 8” of rain in two weeks!</vt:lpstr>
      <vt:lpstr>Economics</vt:lpstr>
      <vt:lpstr>Economics</vt:lpstr>
      <vt:lpstr>Economics</vt:lpstr>
      <vt:lpstr>Economics</vt:lpstr>
      <vt:lpstr>Economics</vt:lpstr>
      <vt:lpstr>Summary</vt:lpstr>
      <vt:lpstr>Conclusion</vt:lpstr>
      <vt:lpstr>NH3 Storage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2016-12-06T18:45:40Z</dcterms:created>
  <dcterms:modified xsi:type="dcterms:W3CDTF">2016-12-06T20:38:38Z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